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62" r:id="rId2"/>
    <p:sldId id="257" r:id="rId3"/>
    <p:sldId id="258" r:id="rId4"/>
    <p:sldId id="259" r:id="rId5"/>
    <p:sldId id="2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516" y="72"/>
      </p:cViewPr>
      <p:guideLst>
        <p:guide orient="horz" pos="2160"/>
        <p:guide pos="3840"/>
      </p:guideLst>
    </p:cSldViewPr>
  </p:slideViewPr>
  <p:notesTextViewPr>
    <p:cViewPr>
      <p:scale>
        <a:sx n="1" d="1"/>
        <a:sy n="1" d="1"/>
      </p:scale>
      <p:origin x="0" y="-2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15C984-AFD8-4388-B6AF-CBD79CEA4014}" type="datetimeFigureOut">
              <a:rPr lang="en-US" smtClean="0"/>
              <a:t>11/30/2018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08B05F-28CF-4178-AA44-94CB9F68678F}" type="slidenum">
              <a:rPr lang="en-US" smtClean="0"/>
              <a:t>‹#›</a:t>
            </a:fld>
            <a:endParaRPr lang="en-US"/>
          </a:p>
        </p:txBody>
      </p:sp>
    </p:spTree>
    <p:extLst>
      <p:ext uri="{BB962C8B-B14F-4D97-AF65-F5344CB8AC3E}">
        <p14:creationId xmlns:p14="http://schemas.microsoft.com/office/powerpoint/2010/main" val="3019680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Current systems used in the computing world are designed to work as an array of systems where one is dependent on the other for smooth running of operations and tasks.</a:t>
            </a:r>
          </a:p>
          <a:p>
            <a:r>
              <a:rPr lang="en-US" dirty="0" smtClean="0">
                <a:latin typeface="Times New Roman" panose="02020603050405020304" pitchFamily="18" charset="0"/>
                <a:cs typeface="Times New Roman" panose="02020603050405020304" pitchFamily="18" charset="0"/>
              </a:rPr>
              <a:t>Interdependency among critical infrastructure systems is vital in ensuring that systems failures are minimized as well as improved operation of services (Katina and Pinto, 2012).</a:t>
            </a:r>
          </a:p>
          <a:p>
            <a:r>
              <a:rPr lang="en-US" dirty="0" smtClean="0">
                <a:latin typeface="Times New Roman" panose="02020603050405020304" pitchFamily="18" charset="0"/>
                <a:cs typeface="Times New Roman" panose="02020603050405020304" pitchFamily="18" charset="0"/>
              </a:rPr>
              <a:t>Systems are protected and easy to recover when there is critical infrastructure interdependency.</a:t>
            </a:r>
          </a:p>
          <a:p>
            <a:r>
              <a:rPr lang="en-US" dirty="0" smtClean="0">
                <a:latin typeface="Times New Roman" panose="02020603050405020304" pitchFamily="18" charset="0"/>
                <a:cs typeface="Times New Roman" panose="02020603050405020304" pitchFamily="18" charset="0"/>
              </a:rPr>
              <a:t>Such systems are common in the healthcare system where one systems is used to generate inputs or other elements that are critical for use in another infrastructure system (McLaughlin et al.,  2014).</a:t>
            </a:r>
          </a:p>
          <a:p>
            <a:endParaRPr lang="en-US" dirty="0"/>
          </a:p>
        </p:txBody>
      </p:sp>
      <p:sp>
        <p:nvSpPr>
          <p:cNvPr id="4" name="Slide Number Placeholder 3"/>
          <p:cNvSpPr>
            <a:spLocks noGrp="1"/>
          </p:cNvSpPr>
          <p:nvPr>
            <p:ph type="sldNum" sz="quarter" idx="10"/>
          </p:nvPr>
        </p:nvSpPr>
        <p:spPr/>
        <p:txBody>
          <a:bodyPr/>
          <a:lstStyle/>
          <a:p>
            <a:fld id="{CA08B05F-28CF-4178-AA44-94CB9F68678F}" type="slidenum">
              <a:rPr lang="en-US" smtClean="0"/>
              <a:t>2</a:t>
            </a:fld>
            <a:endParaRPr lang="en-US"/>
          </a:p>
        </p:txBody>
      </p:sp>
    </p:spTree>
    <p:extLst>
      <p:ext uri="{BB962C8B-B14F-4D97-AF65-F5344CB8AC3E}">
        <p14:creationId xmlns:p14="http://schemas.microsoft.com/office/powerpoint/2010/main" val="41029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Cyber Security is a very critical aspect of current technological systems being designed for use in critical government institutions such as nuclear power plants and in the public sectors such as banking and waste water treatment.</a:t>
            </a:r>
          </a:p>
          <a:p>
            <a:r>
              <a:rPr lang="en-US" dirty="0" smtClean="0">
                <a:latin typeface="Times New Roman" panose="02020603050405020304" pitchFamily="18" charset="0"/>
                <a:cs typeface="Times New Roman" panose="02020603050405020304" pitchFamily="18" charset="0"/>
              </a:rPr>
              <a:t>Critical infrastructure systems need security mechanisms that prevent unauthorized access of both information and communication systems that are found in any critical field (</a:t>
            </a:r>
            <a:r>
              <a:rPr lang="en-US" dirty="0" err="1" smtClean="0">
                <a:latin typeface="Times New Roman" panose="02020603050405020304" pitchFamily="18" charset="0"/>
                <a:cs typeface="Times New Roman" panose="02020603050405020304" pitchFamily="18" charset="0"/>
              </a:rPr>
              <a:t>Agafonov</a:t>
            </a:r>
            <a:r>
              <a:rPr lang="en-US" dirty="0" smtClean="0">
                <a:latin typeface="Times New Roman" panose="02020603050405020304" pitchFamily="18" charset="0"/>
                <a:cs typeface="Times New Roman" panose="02020603050405020304" pitchFamily="18" charset="0"/>
              </a:rPr>
              <a:t>, 2017).</a:t>
            </a:r>
          </a:p>
          <a:p>
            <a:r>
              <a:rPr lang="en-US" dirty="0" smtClean="0">
                <a:latin typeface="Times New Roman" panose="02020603050405020304" pitchFamily="18" charset="0"/>
                <a:cs typeface="Times New Roman" panose="02020603050405020304" pitchFamily="18" charset="0"/>
              </a:rPr>
              <a:t>Current critical systems are designed in such a way that they are able to recover quickly from data manipulation, management take-overs, and the modification of electronic information caused by cyber attacks.</a:t>
            </a:r>
          </a:p>
          <a:p>
            <a:r>
              <a:rPr lang="en-US" dirty="0" smtClean="0">
                <a:latin typeface="Times New Roman" panose="02020603050405020304" pitchFamily="18" charset="0"/>
                <a:cs typeface="Times New Roman" panose="02020603050405020304" pitchFamily="18" charset="0"/>
              </a:rPr>
              <a:t>Through approved cyber security, identification of important objectives is made possible so as to ensure adequate security of critical systems such s the integrity and availability of a given system (</a:t>
            </a:r>
            <a:r>
              <a:rPr lang="en-US" dirty="0" err="1" smtClean="0">
                <a:latin typeface="Times New Roman" panose="02020603050405020304" pitchFamily="18" charset="0"/>
                <a:cs typeface="Times New Roman" panose="02020603050405020304" pitchFamily="18" charset="0"/>
              </a:rPr>
              <a:t>Jakstas</a:t>
            </a:r>
            <a:r>
              <a:rPr lang="en-US" dirty="0" smtClean="0">
                <a:latin typeface="Times New Roman" panose="02020603050405020304" pitchFamily="18" charset="0"/>
                <a:cs typeface="Times New Roman" panose="02020603050405020304" pitchFamily="18" charset="0"/>
              </a:rPr>
              <a:t> et al., 2018).</a:t>
            </a:r>
          </a:p>
          <a:p>
            <a:endParaRPr lang="en-US" dirty="0"/>
          </a:p>
        </p:txBody>
      </p:sp>
      <p:sp>
        <p:nvSpPr>
          <p:cNvPr id="4" name="Slide Number Placeholder 3"/>
          <p:cNvSpPr>
            <a:spLocks noGrp="1"/>
          </p:cNvSpPr>
          <p:nvPr>
            <p:ph type="sldNum" sz="quarter" idx="10"/>
          </p:nvPr>
        </p:nvSpPr>
        <p:spPr/>
        <p:txBody>
          <a:bodyPr/>
          <a:lstStyle/>
          <a:p>
            <a:fld id="{CA08B05F-28CF-4178-AA44-94CB9F68678F}" type="slidenum">
              <a:rPr lang="en-US" smtClean="0"/>
              <a:t>3</a:t>
            </a:fld>
            <a:endParaRPr lang="en-US"/>
          </a:p>
        </p:txBody>
      </p:sp>
    </p:spTree>
    <p:extLst>
      <p:ext uri="{BB962C8B-B14F-4D97-AF65-F5344CB8AC3E}">
        <p14:creationId xmlns:p14="http://schemas.microsoft.com/office/powerpoint/2010/main" val="411542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Mechanisms in  protecting critical systems are vital in ensuring security at the national level is kept on check</a:t>
            </a:r>
            <a:r>
              <a:rPr lang="en-US" smtClean="0">
                <a:latin typeface="Times New Roman" panose="02020603050405020304" pitchFamily="18" charset="0"/>
                <a:cs typeface="Times New Roman" panose="02020603050405020304" pitchFamily="18" charset="0"/>
              </a:rPr>
              <a:t>. Failures </a:t>
            </a:r>
            <a:r>
              <a:rPr lang="en-US" dirty="0" smtClean="0">
                <a:latin typeface="Times New Roman" panose="02020603050405020304" pitchFamily="18" charset="0"/>
                <a:cs typeface="Times New Roman" panose="02020603050405020304" pitchFamily="18" charset="0"/>
              </a:rPr>
              <a:t>of critical systems can affect a nation</a:t>
            </a:r>
            <a:r>
              <a:rPr lang="en-US" baseline="0" dirty="0" smtClean="0">
                <a:latin typeface="Times New Roman" panose="02020603050405020304" pitchFamily="18" charset="0"/>
                <a:cs typeface="Times New Roman" panose="02020603050405020304" pitchFamily="18" charset="0"/>
              </a:rPr>
              <a:t> economically as well as cause disasters. For instance, a failure in the power generation and distribution can cause the power grid to r leading to loss of electricity in industries and homes.</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High level critical infrastructure policies are signed by high ranking government officials like the president to ensure that both external and internal threats to critical systems are addressed accordingly.</a:t>
            </a:r>
          </a:p>
          <a:p>
            <a:r>
              <a:rPr lang="en-US" dirty="0" smtClean="0">
                <a:latin typeface="Times New Roman" panose="02020603050405020304" pitchFamily="18" charset="0"/>
                <a:cs typeface="Times New Roman" panose="02020603050405020304" pitchFamily="18" charset="0"/>
              </a:rPr>
              <a:t>Security agencies such as Homeland Security in the United States are employed to facilitate policies regarding critical infrastructure systems since any threat to them could lead to catastrophic events such as loss of life and property of citizens if anything was to go wrong (</a:t>
            </a:r>
            <a:r>
              <a:rPr lang="en-US" dirty="0" err="1" smtClean="0">
                <a:latin typeface="Times New Roman" panose="02020603050405020304" pitchFamily="18" charset="0"/>
                <a:cs typeface="Times New Roman" panose="02020603050405020304" pitchFamily="18" charset="0"/>
              </a:rPr>
              <a:t>Hemme</a:t>
            </a:r>
            <a:r>
              <a:rPr lang="en-US" dirty="0" smtClean="0">
                <a:latin typeface="Times New Roman" panose="02020603050405020304" pitchFamily="18" charset="0"/>
                <a:cs typeface="Times New Roman" panose="02020603050405020304" pitchFamily="18" charset="0"/>
              </a:rPr>
              <a:t>, 2015).</a:t>
            </a:r>
          </a:p>
          <a:p>
            <a:r>
              <a:rPr lang="en-US" dirty="0" smtClean="0">
                <a:latin typeface="Times New Roman" panose="02020603050405020304" pitchFamily="18" charset="0"/>
                <a:cs typeface="Times New Roman" panose="02020603050405020304" pitchFamily="18" charset="0"/>
              </a:rPr>
              <a:t>Critical infrastructure systems in the private sector are overlooked by the government to ensure that threats to the public such as the bursting of dams and failures in the national power grid are well managed by critical infrastructure systems (</a:t>
            </a:r>
            <a:r>
              <a:rPr lang="en-US" dirty="0" err="1" smtClean="0">
                <a:latin typeface="Times New Roman" panose="02020603050405020304" pitchFamily="18" charset="0"/>
                <a:cs typeface="Times New Roman" panose="02020603050405020304" pitchFamily="18" charset="0"/>
              </a:rPr>
              <a:t>Ladnier</a:t>
            </a:r>
            <a:r>
              <a:rPr lang="en-US" dirty="0" smtClean="0">
                <a:latin typeface="Times New Roman" panose="02020603050405020304" pitchFamily="18" charset="0"/>
                <a:cs typeface="Times New Roman" panose="02020603050405020304" pitchFamily="18" charset="0"/>
              </a:rPr>
              <a:t>, 2017).</a:t>
            </a:r>
          </a:p>
          <a:p>
            <a:endParaRPr lang="en-US" dirty="0"/>
          </a:p>
        </p:txBody>
      </p:sp>
      <p:sp>
        <p:nvSpPr>
          <p:cNvPr id="4" name="Slide Number Placeholder 3"/>
          <p:cNvSpPr>
            <a:spLocks noGrp="1"/>
          </p:cNvSpPr>
          <p:nvPr>
            <p:ph type="sldNum" sz="quarter" idx="10"/>
          </p:nvPr>
        </p:nvSpPr>
        <p:spPr/>
        <p:txBody>
          <a:bodyPr/>
          <a:lstStyle/>
          <a:p>
            <a:fld id="{CA08B05F-28CF-4178-AA44-94CB9F68678F}" type="slidenum">
              <a:rPr lang="en-US" smtClean="0"/>
              <a:t>4</a:t>
            </a:fld>
            <a:endParaRPr lang="en-US"/>
          </a:p>
        </p:txBody>
      </p:sp>
    </p:spTree>
    <p:extLst>
      <p:ext uri="{BB962C8B-B14F-4D97-AF65-F5344CB8AC3E}">
        <p14:creationId xmlns:p14="http://schemas.microsoft.com/office/powerpoint/2010/main" val="4162955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EB3350B-AE07-4717-89D9-2CFA236C8EC1}"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F9AEF9-6586-4C37-8861-DB0C36150E99}" type="slidenum">
              <a:rPr lang="en-US" smtClean="0"/>
              <a:t>‹#›</a:t>
            </a:fld>
            <a:endParaRPr lang="en-US"/>
          </a:p>
        </p:txBody>
      </p:sp>
    </p:spTree>
    <p:extLst>
      <p:ext uri="{BB962C8B-B14F-4D97-AF65-F5344CB8AC3E}">
        <p14:creationId xmlns:p14="http://schemas.microsoft.com/office/powerpoint/2010/main" val="1943709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FEB3350B-AE07-4717-89D9-2CFA236C8EC1}"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F9AEF9-6586-4C37-8861-DB0C36150E99}" type="slidenum">
              <a:rPr lang="en-US" smtClean="0"/>
              <a:t>‹#›</a:t>
            </a:fld>
            <a:endParaRPr lang="en-US"/>
          </a:p>
        </p:txBody>
      </p:sp>
    </p:spTree>
    <p:extLst>
      <p:ext uri="{BB962C8B-B14F-4D97-AF65-F5344CB8AC3E}">
        <p14:creationId xmlns:p14="http://schemas.microsoft.com/office/powerpoint/2010/main" val="1792376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B3350B-AE07-4717-89D9-2CFA236C8EC1}"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F9AEF9-6586-4C37-8861-DB0C36150E99}" type="slidenum">
              <a:rPr lang="en-US" smtClean="0"/>
              <a:t>‹#›</a:t>
            </a:fld>
            <a:endParaRPr lang="en-US"/>
          </a:p>
        </p:txBody>
      </p:sp>
    </p:spTree>
    <p:extLst>
      <p:ext uri="{BB962C8B-B14F-4D97-AF65-F5344CB8AC3E}">
        <p14:creationId xmlns:p14="http://schemas.microsoft.com/office/powerpoint/2010/main" val="1713204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EB3350B-AE07-4717-89D9-2CFA236C8EC1}" type="datetimeFigureOut">
              <a:rPr lang="en-US" smtClean="0"/>
              <a:t>11/30/2018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F9AEF9-6586-4C37-8861-DB0C36150E99}" type="slidenum">
              <a:rPr lang="en-US" smtClean="0"/>
              <a:t>‹#›</a:t>
            </a:fld>
            <a:endParaRPr lang="en-US"/>
          </a:p>
        </p:txBody>
      </p:sp>
    </p:spTree>
    <p:extLst>
      <p:ext uri="{BB962C8B-B14F-4D97-AF65-F5344CB8AC3E}">
        <p14:creationId xmlns:p14="http://schemas.microsoft.com/office/powerpoint/2010/main" val="296883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EB3350B-AE07-4717-89D9-2CFA236C8EC1}" type="datetimeFigureOut">
              <a:rPr lang="en-US" smtClean="0"/>
              <a:t>11/30/2018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F9AEF9-6586-4C37-8861-DB0C36150E99}" type="slidenum">
              <a:rPr lang="en-US" smtClean="0"/>
              <a:t>‹#›</a:t>
            </a:fld>
            <a:endParaRPr lang="en-US"/>
          </a:p>
        </p:txBody>
      </p:sp>
    </p:spTree>
    <p:extLst>
      <p:ext uri="{BB962C8B-B14F-4D97-AF65-F5344CB8AC3E}">
        <p14:creationId xmlns:p14="http://schemas.microsoft.com/office/powerpoint/2010/main" val="2994559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FEB3350B-AE07-4717-89D9-2CFA236C8EC1}" type="datetimeFigureOut">
              <a:rPr lang="en-US" smtClean="0"/>
              <a:t>11/30/2018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BF9AEF9-6586-4C37-8861-DB0C36150E99}" type="slidenum">
              <a:rPr lang="en-US" smtClean="0"/>
              <a:t>‹#›</a:t>
            </a:fld>
            <a:endParaRPr lang="en-US"/>
          </a:p>
        </p:txBody>
      </p:sp>
    </p:spTree>
    <p:extLst>
      <p:ext uri="{BB962C8B-B14F-4D97-AF65-F5344CB8AC3E}">
        <p14:creationId xmlns:p14="http://schemas.microsoft.com/office/powerpoint/2010/main" val="938875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EB3350B-AE07-4717-89D9-2CFA236C8EC1}" type="datetimeFigureOut">
              <a:rPr lang="en-US" smtClean="0"/>
              <a:t>11/30/2018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BF9AEF9-6586-4C37-8861-DB0C36150E99}" type="slidenum">
              <a:rPr lang="en-US" smtClean="0"/>
              <a:t>‹#›</a:t>
            </a:fld>
            <a:endParaRPr lang="en-US"/>
          </a:p>
        </p:txBody>
      </p:sp>
    </p:spTree>
    <p:extLst>
      <p:ext uri="{BB962C8B-B14F-4D97-AF65-F5344CB8AC3E}">
        <p14:creationId xmlns:p14="http://schemas.microsoft.com/office/powerpoint/2010/main" val="3696520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FEB3350B-AE07-4717-89D9-2CFA236C8EC1}" type="datetimeFigureOut">
              <a:rPr lang="en-US" smtClean="0"/>
              <a:t>11/30/2018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BF9AEF9-6586-4C37-8861-DB0C36150E99}" type="slidenum">
              <a:rPr lang="en-US" smtClean="0"/>
              <a:t>‹#›</a:t>
            </a:fld>
            <a:endParaRPr lang="en-US"/>
          </a:p>
        </p:txBody>
      </p:sp>
    </p:spTree>
    <p:extLst>
      <p:ext uri="{BB962C8B-B14F-4D97-AF65-F5344CB8AC3E}">
        <p14:creationId xmlns:p14="http://schemas.microsoft.com/office/powerpoint/2010/main" val="509847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B3350B-AE07-4717-89D9-2CFA236C8EC1}" type="datetimeFigureOut">
              <a:rPr lang="en-US" smtClean="0"/>
              <a:t>11/30/2018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F9AEF9-6586-4C37-8861-DB0C36150E99}" type="slidenum">
              <a:rPr lang="en-US" smtClean="0"/>
              <a:t>‹#›</a:t>
            </a:fld>
            <a:endParaRPr lang="en-US"/>
          </a:p>
        </p:txBody>
      </p:sp>
    </p:spTree>
    <p:extLst>
      <p:ext uri="{BB962C8B-B14F-4D97-AF65-F5344CB8AC3E}">
        <p14:creationId xmlns:p14="http://schemas.microsoft.com/office/powerpoint/2010/main" val="3871800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B3350B-AE07-4717-89D9-2CFA236C8EC1}" type="datetimeFigureOut">
              <a:rPr lang="en-US" smtClean="0"/>
              <a:t>11/30/2018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F9AEF9-6586-4C37-8861-DB0C36150E99}" type="slidenum">
              <a:rPr lang="en-US" smtClean="0"/>
              <a:t>‹#›</a:t>
            </a:fld>
            <a:endParaRPr lang="en-US"/>
          </a:p>
        </p:txBody>
      </p:sp>
    </p:spTree>
    <p:extLst>
      <p:ext uri="{BB962C8B-B14F-4D97-AF65-F5344CB8AC3E}">
        <p14:creationId xmlns:p14="http://schemas.microsoft.com/office/powerpoint/2010/main" val="2057899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B3350B-AE07-4717-89D9-2CFA236C8EC1}"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F9AEF9-6586-4C37-8861-DB0C36150E99}" type="slidenum">
              <a:rPr lang="en-US" smtClean="0"/>
              <a:t>‹#›</a:t>
            </a:fld>
            <a:endParaRPr lang="en-US"/>
          </a:p>
        </p:txBody>
      </p:sp>
    </p:spTree>
    <p:extLst>
      <p:ext uri="{BB962C8B-B14F-4D97-AF65-F5344CB8AC3E}">
        <p14:creationId xmlns:p14="http://schemas.microsoft.com/office/powerpoint/2010/main" val="2479989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B3350B-AE07-4717-89D9-2CFA236C8EC1}"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F9AEF9-6586-4C37-8861-DB0C36150E99}"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277381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B3350B-AE07-4717-89D9-2CFA236C8EC1}"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F9AEF9-6586-4C37-8861-DB0C36150E99}" type="slidenum">
              <a:rPr lang="en-US" smtClean="0"/>
              <a:t>‹#›</a:t>
            </a:fld>
            <a:endParaRPr lang="en-US"/>
          </a:p>
        </p:txBody>
      </p:sp>
    </p:spTree>
    <p:extLst>
      <p:ext uri="{BB962C8B-B14F-4D97-AF65-F5344CB8AC3E}">
        <p14:creationId xmlns:p14="http://schemas.microsoft.com/office/powerpoint/2010/main" val="221602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EB3350B-AE07-4717-89D9-2CFA236C8EC1}" type="datetimeFigureOut">
              <a:rPr lang="en-US" smtClean="0"/>
              <a:t>11/30/2018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F9AEF9-6586-4C37-8861-DB0C36150E99}" type="slidenum">
              <a:rPr lang="en-US" smtClean="0"/>
              <a:t>‹#›</a:t>
            </a:fld>
            <a:endParaRPr lang="en-US"/>
          </a:p>
        </p:txBody>
      </p:sp>
    </p:spTree>
    <p:extLst>
      <p:ext uri="{BB962C8B-B14F-4D97-AF65-F5344CB8AC3E}">
        <p14:creationId xmlns:p14="http://schemas.microsoft.com/office/powerpoint/2010/main" val="2650201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EB3350B-AE07-4717-89D9-2CFA236C8EC1}" type="datetimeFigureOut">
              <a:rPr lang="en-US" smtClean="0"/>
              <a:t>11/30/2018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F9AEF9-6586-4C37-8861-DB0C36150E99}" type="slidenum">
              <a:rPr lang="en-US" smtClean="0"/>
              <a:t>‹#›</a:t>
            </a:fld>
            <a:endParaRPr lang="en-US"/>
          </a:p>
        </p:txBody>
      </p:sp>
    </p:spTree>
    <p:extLst>
      <p:ext uri="{BB962C8B-B14F-4D97-AF65-F5344CB8AC3E}">
        <p14:creationId xmlns:p14="http://schemas.microsoft.com/office/powerpoint/2010/main" val="42275965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B3350B-AE07-4717-89D9-2CFA236C8EC1}"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F9AEF9-6586-4C37-8861-DB0C36150E99}" type="slidenum">
              <a:rPr lang="en-US" smtClean="0"/>
              <a:t>‹#›</a:t>
            </a:fld>
            <a:endParaRPr lang="en-US"/>
          </a:p>
        </p:txBody>
      </p:sp>
    </p:spTree>
    <p:extLst>
      <p:ext uri="{BB962C8B-B14F-4D97-AF65-F5344CB8AC3E}">
        <p14:creationId xmlns:p14="http://schemas.microsoft.com/office/powerpoint/2010/main" val="3515865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B3350B-AE07-4717-89D9-2CFA236C8EC1}" type="datetimeFigureOut">
              <a:rPr lang="en-US" smtClean="0"/>
              <a:t>11/30/2018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F9AEF9-6586-4C37-8861-DB0C36150E99}" type="slidenum">
              <a:rPr lang="en-US" smtClean="0"/>
              <a:t>‹#›</a:t>
            </a:fld>
            <a:endParaRPr lang="en-US"/>
          </a:p>
        </p:txBody>
      </p:sp>
    </p:spTree>
    <p:extLst>
      <p:ext uri="{BB962C8B-B14F-4D97-AF65-F5344CB8AC3E}">
        <p14:creationId xmlns:p14="http://schemas.microsoft.com/office/powerpoint/2010/main" val="1878589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EB3350B-AE07-4717-89D9-2CFA236C8EC1}" type="datetimeFigureOut">
              <a:rPr lang="en-US" smtClean="0"/>
              <a:t>11/30/2018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BF9AEF9-6586-4C37-8861-DB0C36150E99}" type="slidenum">
              <a:rPr lang="en-US" smtClean="0"/>
              <a:t>‹#›</a:t>
            </a:fld>
            <a:endParaRPr lang="en-US"/>
          </a:p>
        </p:txBody>
      </p:sp>
    </p:spTree>
    <p:extLst>
      <p:ext uri="{BB962C8B-B14F-4D97-AF65-F5344CB8AC3E}">
        <p14:creationId xmlns:p14="http://schemas.microsoft.com/office/powerpoint/2010/main" val="111784679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5059" y="1390389"/>
            <a:ext cx="8825658" cy="2059233"/>
          </a:xfrm>
        </p:spPr>
        <p:txBody>
          <a:bodyPr/>
          <a:lstStyle/>
          <a:p>
            <a:pPr algn="ctr"/>
            <a:r>
              <a:rPr lang="en-US" sz="4000" dirty="0" smtClean="0">
                <a:latin typeface="Times New Roman" panose="02020603050405020304" pitchFamily="18" charset="0"/>
                <a:cs typeface="Times New Roman" panose="02020603050405020304" pitchFamily="18" charset="0"/>
              </a:rPr>
              <a:t>Informational Analysis for Critical Infrastructures Priorities</a:t>
            </a:r>
            <a:endParaRPr lang="en-US" sz="4000" dirty="0"/>
          </a:p>
        </p:txBody>
      </p:sp>
      <p:sp>
        <p:nvSpPr>
          <p:cNvPr id="3" name="Subtitle 2"/>
          <p:cNvSpPr>
            <a:spLocks noGrp="1"/>
          </p:cNvSpPr>
          <p:nvPr>
            <p:ph type="subTitle" idx="1"/>
          </p:nvPr>
        </p:nvSpPr>
        <p:spPr>
          <a:xfrm>
            <a:off x="1127342" y="4050870"/>
            <a:ext cx="8878323" cy="1272691"/>
          </a:xfrm>
        </p:spPr>
        <p:txBody>
          <a:bodyPr>
            <a:noAutofit/>
          </a:bodyPr>
          <a:lstStyle/>
          <a:p>
            <a:pPr algn="ctr"/>
            <a:r>
              <a:rPr lang="en-US" sz="2800" cap="none" dirty="0" smtClean="0">
                <a:latin typeface="Times New Roman" panose="02020603050405020304" pitchFamily="18" charset="0"/>
                <a:cs typeface="Times New Roman" panose="02020603050405020304" pitchFamily="18" charset="0"/>
              </a:rPr>
              <a:t>Student’s Name</a:t>
            </a:r>
          </a:p>
          <a:p>
            <a:pPr algn="ctr"/>
            <a:r>
              <a:rPr lang="en-US" sz="2800" cap="none" dirty="0" smtClean="0">
                <a:latin typeface="Times New Roman" panose="02020603050405020304" pitchFamily="18" charset="0"/>
                <a:cs typeface="Times New Roman" panose="02020603050405020304" pitchFamily="18" charset="0"/>
              </a:rPr>
              <a:t>Institutional Affiliation</a:t>
            </a:r>
            <a:endParaRPr lang="en-US" sz="28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9355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Current state of Critical Infrastructure Interdependency</a:t>
            </a: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Critical systems developed nowadays are dependent on each other.</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Security is a great concern on the operation of critical systems </a:t>
            </a:r>
            <a:r>
              <a:rPr lang="en-US" dirty="0" smtClean="0">
                <a:latin typeface="Times New Roman" panose="02020603050405020304" pitchFamily="18" charset="0"/>
                <a:cs typeface="Times New Roman" panose="02020603050405020304" pitchFamily="18" charset="0"/>
              </a:rPr>
              <a:t>(Katina and Pinto, 2012).</a:t>
            </a:r>
          </a:p>
          <a:p>
            <a:r>
              <a:rPr lang="en-US" dirty="0" smtClean="0">
                <a:latin typeface="Times New Roman" panose="02020603050405020304" pitchFamily="18" charset="0"/>
                <a:cs typeface="Times New Roman" panose="02020603050405020304" pitchFamily="18" charset="0"/>
              </a:rPr>
              <a:t>Interdependency of critical systems improves on security.</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Healthcare is a major beneficiary of critical interdependent systems (McLaughlin </a:t>
            </a:r>
            <a:r>
              <a:rPr lang="en-US" dirty="0" smtClean="0">
                <a:latin typeface="Times New Roman" panose="02020603050405020304" pitchFamily="18" charset="0"/>
                <a:cs typeface="Times New Roman" panose="02020603050405020304" pitchFamily="18" charset="0"/>
              </a:rPr>
              <a:t>et al.,  2014).</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1095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Current state of Critical Infrastructure </a:t>
            </a:r>
            <a:r>
              <a:rPr lang="en-US" sz="4000" dirty="0" smtClean="0">
                <a:latin typeface="Times New Roman" panose="02020603050405020304" pitchFamily="18" charset="0"/>
                <a:cs typeface="Times New Roman" panose="02020603050405020304" pitchFamily="18" charset="0"/>
              </a:rPr>
              <a:t>Cyber Security</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Critical systems are implemented in major projects demanding extreme cyber security.</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Security systems are vital in critical systems for management of operations (</a:t>
            </a:r>
            <a:r>
              <a:rPr lang="en-US" dirty="0" err="1" smtClean="0">
                <a:latin typeface="Times New Roman" panose="02020603050405020304" pitchFamily="18" charset="0"/>
                <a:cs typeface="Times New Roman" panose="02020603050405020304" pitchFamily="18" charset="0"/>
              </a:rPr>
              <a:t>Agafonov</a:t>
            </a:r>
            <a:r>
              <a:rPr lang="en-US" dirty="0" smtClean="0">
                <a:latin typeface="Times New Roman" panose="02020603050405020304" pitchFamily="18" charset="0"/>
                <a:cs typeface="Times New Roman" panose="02020603050405020304" pitchFamily="18" charset="0"/>
              </a:rPr>
              <a:t>, 2017).</a:t>
            </a:r>
          </a:p>
          <a:p>
            <a:r>
              <a:rPr lang="en-US" dirty="0" smtClean="0">
                <a:latin typeface="Times New Roman" panose="02020603050405020304" pitchFamily="18" charset="0"/>
                <a:cs typeface="Times New Roman" panose="02020603050405020304" pitchFamily="18" charset="0"/>
              </a:rPr>
              <a:t>Most critical systems have integrated security for the prevention of cyber attacks and threats.</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Only approved security systems can be used in critical systems (</a:t>
            </a:r>
            <a:r>
              <a:rPr lang="en-US" dirty="0" err="1" smtClean="0">
                <a:latin typeface="Times New Roman" panose="02020603050405020304" pitchFamily="18" charset="0"/>
                <a:cs typeface="Times New Roman" panose="02020603050405020304" pitchFamily="18" charset="0"/>
              </a:rPr>
              <a:t>Jakstas</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et al., 2018).</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8598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0729"/>
            <a:ext cx="10515600" cy="1325563"/>
          </a:xfrm>
        </p:spPr>
        <p:txBody>
          <a:bodyPr/>
          <a:lstStyle/>
          <a:p>
            <a:pPr algn="ctr"/>
            <a:r>
              <a:rPr lang="en-US" sz="4000" dirty="0">
                <a:latin typeface="Times New Roman" panose="02020603050405020304" pitchFamily="18" charset="0"/>
                <a:cs typeface="Times New Roman" panose="02020603050405020304" pitchFamily="18" charset="0"/>
              </a:rPr>
              <a:t>Current </a:t>
            </a:r>
            <a:r>
              <a:rPr lang="en-US" sz="4000" dirty="0" smtClean="0">
                <a:latin typeface="Times New Roman" panose="02020603050405020304" pitchFamily="18" charset="0"/>
                <a:cs typeface="Times New Roman" panose="02020603050405020304" pitchFamily="18" charset="0"/>
              </a:rPr>
              <a:t>State </a:t>
            </a:r>
            <a:r>
              <a:rPr lang="en-US" sz="4000" dirty="0">
                <a:latin typeface="Times New Roman" panose="02020603050405020304" pitchFamily="18" charset="0"/>
                <a:cs typeface="Times New Roman" panose="02020603050405020304" pitchFamily="18" charset="0"/>
              </a:rPr>
              <a:t>of Critical Infrastructure Policy</a:t>
            </a: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Protective measure need to be put in place in management of Critical systems.</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government is responsible for </a:t>
            </a:r>
            <a:r>
              <a:rPr lang="en-US" dirty="0" smtClean="0">
                <a:latin typeface="Times New Roman" panose="02020603050405020304" pitchFamily="18" charset="0"/>
                <a:cs typeface="Times New Roman" panose="02020603050405020304" pitchFamily="18" charset="0"/>
              </a:rPr>
              <a:t>overseeing </a:t>
            </a:r>
            <a:r>
              <a:rPr lang="en-US" dirty="0" smtClean="0">
                <a:latin typeface="Times New Roman" panose="02020603050405020304" pitchFamily="18" charset="0"/>
                <a:cs typeface="Times New Roman" panose="02020603050405020304" pitchFamily="18" charset="0"/>
              </a:rPr>
              <a:t>policies relating to critical infrastructure systems.</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Security agencies are used in enforcing policies in where critical infrastructure systems are implemented (</a:t>
            </a:r>
            <a:r>
              <a:rPr lang="en-US" dirty="0" err="1" smtClean="0">
                <a:latin typeface="Times New Roman" panose="02020603050405020304" pitchFamily="18" charset="0"/>
                <a:cs typeface="Times New Roman" panose="02020603050405020304" pitchFamily="18" charset="0"/>
              </a:rPr>
              <a:t>Hemme</a:t>
            </a:r>
            <a:r>
              <a:rPr lang="en-US" dirty="0" smtClean="0">
                <a:latin typeface="Times New Roman" panose="02020603050405020304" pitchFamily="18" charset="0"/>
                <a:cs typeface="Times New Roman" panose="02020603050405020304" pitchFamily="18" charset="0"/>
              </a:rPr>
              <a:t>, 2015).</a:t>
            </a:r>
          </a:p>
          <a:p>
            <a:r>
              <a:rPr lang="en-US" dirty="0" smtClean="0">
                <a:latin typeface="Times New Roman" panose="02020603050405020304" pitchFamily="18" charset="0"/>
                <a:cs typeface="Times New Roman" panose="02020603050405020304" pitchFamily="18" charset="0"/>
              </a:rPr>
              <a:t>Policies in both the private and public sectors must adhere to the </a:t>
            </a:r>
            <a:r>
              <a:rPr lang="en-US" dirty="0" err="1" smtClean="0">
                <a:latin typeface="Times New Roman" panose="02020603050405020304" pitchFamily="18" charset="0"/>
                <a:cs typeface="Times New Roman" panose="02020603050405020304" pitchFamily="18" charset="0"/>
              </a:rPr>
              <a:t>gorvenment’s</a:t>
            </a:r>
            <a:r>
              <a:rPr lang="en-US" dirty="0" smtClean="0">
                <a:latin typeface="Times New Roman" panose="02020603050405020304" pitchFamily="18" charset="0"/>
                <a:cs typeface="Times New Roman" panose="02020603050405020304" pitchFamily="18" charset="0"/>
              </a:rPr>
              <a:t> guidelines of how critical  systems should operate (</a:t>
            </a:r>
            <a:r>
              <a:rPr lang="en-US" dirty="0" err="1" smtClean="0">
                <a:latin typeface="Times New Roman" panose="02020603050405020304" pitchFamily="18" charset="0"/>
                <a:cs typeface="Times New Roman" panose="02020603050405020304" pitchFamily="18" charset="0"/>
              </a:rPr>
              <a:t>Ladnier</a:t>
            </a:r>
            <a:r>
              <a:rPr lang="en-US" dirty="0" smtClean="0">
                <a:latin typeface="Times New Roman" panose="02020603050405020304" pitchFamily="18" charset="0"/>
                <a:cs typeface="Times New Roman" panose="02020603050405020304" pitchFamily="18" charset="0"/>
              </a:rPr>
              <a:t>, 2017).</a:t>
            </a:r>
          </a:p>
        </p:txBody>
      </p:sp>
    </p:spTree>
    <p:extLst>
      <p:ext uri="{BB962C8B-B14F-4D97-AF65-F5344CB8AC3E}">
        <p14:creationId xmlns:p14="http://schemas.microsoft.com/office/powerpoint/2010/main" val="3504767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latin typeface="Times New Roman" panose="02020603050405020304" pitchFamily="18" charset="0"/>
                <a:cs typeface="Times New Roman" panose="02020603050405020304" pitchFamily="18" charset="0"/>
              </a:rPr>
              <a:t>References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Pinto, C. and Katina, P. (2012). On Critical Infrastructure Interdependency. </a:t>
            </a:r>
            <a:r>
              <a:rPr lang="en-US" i="1" dirty="0" smtClean="0">
                <a:latin typeface="Times New Roman" panose="02020603050405020304" pitchFamily="18" charset="0"/>
                <a:cs typeface="Times New Roman" panose="02020603050405020304" pitchFamily="18" charset="0"/>
              </a:rPr>
              <a:t>International Annual Conference of the American Society for Engineering Management. </a:t>
            </a:r>
            <a:r>
              <a:rPr lang="en-US" dirty="0" smtClean="0">
                <a:latin typeface="Times New Roman" panose="02020603050405020304" pitchFamily="18" charset="0"/>
                <a:cs typeface="Times New Roman" panose="02020603050405020304" pitchFamily="18" charset="0"/>
              </a:rPr>
              <a:t>1-12.</a:t>
            </a:r>
          </a:p>
          <a:p>
            <a:r>
              <a:rPr lang="en-US" dirty="0" smtClean="0">
                <a:latin typeface="Times New Roman" panose="02020603050405020304" pitchFamily="18" charset="0"/>
                <a:cs typeface="Times New Roman" panose="02020603050405020304" pitchFamily="18" charset="0"/>
              </a:rPr>
              <a:t>McLaughlin, T., </a:t>
            </a:r>
            <a:r>
              <a:rPr lang="en-US" dirty="0" err="1" smtClean="0">
                <a:latin typeface="Times New Roman" panose="02020603050405020304" pitchFamily="18" charset="0"/>
                <a:cs typeface="Times New Roman" panose="02020603050405020304" pitchFamily="18" charset="0"/>
              </a:rPr>
              <a:t>Mrad</a:t>
            </a:r>
            <a:r>
              <a:rPr lang="en-US" dirty="0" smtClean="0">
                <a:latin typeface="Times New Roman" panose="02020603050405020304" pitchFamily="18" charset="0"/>
                <a:cs typeface="Times New Roman" panose="02020603050405020304" pitchFamily="18" charset="0"/>
              </a:rPr>
              <a:t>, N. and Wiseman, E. (2014). Critical Infrastructure Protection and Resilience Literature Survey: State of the Art. </a:t>
            </a:r>
            <a:r>
              <a:rPr lang="en-US" i="1" dirty="0" smtClean="0">
                <a:latin typeface="Times New Roman" panose="02020603050405020304" pitchFamily="18" charset="0"/>
                <a:cs typeface="Times New Roman" panose="02020603050405020304" pitchFamily="18" charset="0"/>
              </a:rPr>
              <a:t>Knowledge Management. </a:t>
            </a:r>
            <a:r>
              <a:rPr lang="en-US" dirty="0" smtClean="0">
                <a:latin typeface="Times New Roman" panose="02020603050405020304" pitchFamily="18" charset="0"/>
                <a:cs typeface="Times New Roman" panose="02020603050405020304" pitchFamily="18" charset="0"/>
              </a:rPr>
              <a:t>1-71.</a:t>
            </a:r>
          </a:p>
          <a:p>
            <a:r>
              <a:rPr lang="en-US" dirty="0" smtClean="0">
                <a:latin typeface="Times New Roman" panose="02020603050405020304" pitchFamily="18" charset="0"/>
                <a:cs typeface="Times New Roman" panose="02020603050405020304" pitchFamily="18" charset="0"/>
              </a:rPr>
              <a:t>Agafonov, K. (2017). Cyber Security Management Model for Critical Infrastructure. </a:t>
            </a:r>
            <a:r>
              <a:rPr lang="en-US" i="1" dirty="0" smtClean="0">
                <a:latin typeface="Times New Roman" panose="02020603050405020304" pitchFamily="18" charset="0"/>
                <a:cs typeface="Times New Roman" panose="02020603050405020304" pitchFamily="18" charset="0"/>
              </a:rPr>
              <a:t>The International Journal, Entrepreneurship and Sustainability Issues, </a:t>
            </a:r>
            <a:r>
              <a:rPr lang="en-US" dirty="0" smtClean="0">
                <a:latin typeface="Times New Roman" panose="02020603050405020304" pitchFamily="18" charset="0"/>
                <a:cs typeface="Times New Roman" panose="02020603050405020304" pitchFamily="18" charset="0"/>
              </a:rPr>
              <a:t>4 (4). 559-572.</a:t>
            </a:r>
          </a:p>
          <a:p>
            <a:r>
              <a:rPr lang="en-US" dirty="0" smtClean="0">
                <a:latin typeface="Times New Roman" panose="02020603050405020304" pitchFamily="18" charset="0"/>
                <a:cs typeface="Times New Roman" panose="02020603050405020304" pitchFamily="18" charset="0"/>
              </a:rPr>
              <a:t>Jakstas, T., </a:t>
            </a:r>
            <a:r>
              <a:rPr lang="en-US" dirty="0" err="1" smtClean="0">
                <a:latin typeface="Times New Roman" panose="02020603050405020304" pitchFamily="18" charset="0"/>
                <a:cs typeface="Times New Roman" panose="02020603050405020304" pitchFamily="18" charset="0"/>
              </a:rPr>
              <a:t>Karasov</a:t>
            </a:r>
            <a:r>
              <a:rPr lang="en-US" dirty="0" smtClean="0">
                <a:latin typeface="Times New Roman" panose="02020603050405020304" pitchFamily="18" charset="0"/>
                <a:cs typeface="Times New Roman" panose="02020603050405020304" pitchFamily="18" charset="0"/>
              </a:rPr>
              <a:t>, S. and </a:t>
            </a:r>
            <a:r>
              <a:rPr lang="en-US" dirty="0" err="1" smtClean="0">
                <a:latin typeface="Times New Roman" panose="02020603050405020304" pitchFamily="18" charset="0"/>
                <a:cs typeface="Times New Roman" panose="02020603050405020304" pitchFamily="18" charset="0"/>
              </a:rPr>
              <a:t>Pleta</a:t>
            </a:r>
            <a:r>
              <a:rPr lang="en-US" dirty="0" smtClean="0">
                <a:latin typeface="Times New Roman" panose="02020603050405020304" pitchFamily="18" charset="0"/>
                <a:cs typeface="Times New Roman" panose="02020603050405020304" pitchFamily="18" charset="0"/>
              </a:rPr>
              <a:t>, T. (2018). The Means To Secure Critical Energy Infrastructure In The Context Of Hybrid Warfare: The Case of Ukraine. </a:t>
            </a:r>
            <a:r>
              <a:rPr lang="en-US" i="1" dirty="0" smtClean="0">
                <a:latin typeface="Times New Roman" panose="02020603050405020304" pitchFamily="18" charset="0"/>
                <a:cs typeface="Times New Roman" panose="02020603050405020304" pitchFamily="18" charset="0"/>
              </a:rPr>
              <a:t>Journal of Security And Sustainability Issues., 7 (3).  </a:t>
            </a:r>
            <a:r>
              <a:rPr lang="en-US" dirty="0" smtClean="0">
                <a:latin typeface="Times New Roman" panose="02020603050405020304" pitchFamily="18" charset="0"/>
                <a:cs typeface="Times New Roman" panose="02020603050405020304" pitchFamily="18" charset="0"/>
              </a:rPr>
              <a:t>569-578.</a:t>
            </a:r>
          </a:p>
          <a:p>
            <a:r>
              <a:rPr lang="en-US" dirty="0" err="1" smtClean="0">
                <a:latin typeface="Times New Roman" panose="02020603050405020304" pitchFamily="18" charset="0"/>
                <a:cs typeface="Times New Roman" panose="02020603050405020304" pitchFamily="18" charset="0"/>
              </a:rPr>
              <a:t>Hemme</a:t>
            </a:r>
            <a:r>
              <a:rPr lang="en-US" dirty="0" smtClean="0">
                <a:latin typeface="Times New Roman" panose="02020603050405020304" pitchFamily="18" charset="0"/>
                <a:cs typeface="Times New Roman" panose="02020603050405020304" pitchFamily="18" charset="0"/>
              </a:rPr>
              <a:t>, K. (2015). Critical Infrastructure Protection: Maintenance is National Security, </a:t>
            </a:r>
            <a:r>
              <a:rPr lang="en-US" i="1" dirty="0" smtClean="0">
                <a:latin typeface="Times New Roman" panose="02020603050405020304" pitchFamily="18" charset="0"/>
                <a:cs typeface="Times New Roman" panose="02020603050405020304" pitchFamily="18" charset="0"/>
              </a:rPr>
              <a:t>Journal of Strategic Security, 8 (5).  </a:t>
            </a:r>
            <a:r>
              <a:rPr lang="en-US" dirty="0" smtClean="0">
                <a:latin typeface="Times New Roman" panose="02020603050405020304" pitchFamily="18" charset="0"/>
                <a:cs typeface="Times New Roman" panose="02020603050405020304" pitchFamily="18" charset="0"/>
              </a:rPr>
              <a:t>25-39.</a:t>
            </a:r>
          </a:p>
          <a:p>
            <a:r>
              <a:rPr lang="en-US" dirty="0" smtClean="0">
                <a:latin typeface="Times New Roman" panose="02020603050405020304" pitchFamily="18" charset="0"/>
                <a:cs typeface="Times New Roman" panose="02020603050405020304" pitchFamily="18" charset="0"/>
              </a:rPr>
              <a:t>Ladnier, P. (2017). Critical Infrastructure Protection. </a:t>
            </a:r>
            <a:r>
              <a:rPr lang="en-US" i="1" dirty="0" err="1" smtClean="0">
                <a:latin typeface="Times New Roman" panose="02020603050405020304" pitchFamily="18" charset="0"/>
                <a:cs typeface="Times New Roman" panose="02020603050405020304" pitchFamily="18" charset="0"/>
              </a:rPr>
              <a:t>InterAgency</a:t>
            </a:r>
            <a:r>
              <a:rPr lang="en-US" i="1" dirty="0" smtClean="0">
                <a:latin typeface="Times New Roman" panose="02020603050405020304" pitchFamily="18" charset="0"/>
                <a:cs typeface="Times New Roman" panose="02020603050405020304" pitchFamily="18" charset="0"/>
              </a:rPr>
              <a:t> Journal, 8 (3)</a:t>
            </a:r>
            <a:r>
              <a:rPr lang="en-US" dirty="0" smtClean="0">
                <a:latin typeface="Times New Roman" panose="02020603050405020304" pitchFamily="18" charset="0"/>
                <a:cs typeface="Times New Roman" panose="02020603050405020304" pitchFamily="18" charset="0"/>
              </a:rPr>
              <a:t>. 5-33.</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13715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152</TotalTime>
  <Words>835</Words>
  <Application>Microsoft Office PowerPoint</Application>
  <PresentationFormat>Widescreen</PresentationFormat>
  <Paragraphs>40</Paragraphs>
  <Slides>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Century Gothic</vt:lpstr>
      <vt:lpstr>Times New Roman</vt:lpstr>
      <vt:lpstr>Wingdings 3</vt:lpstr>
      <vt:lpstr>Ion</vt:lpstr>
      <vt:lpstr>Informational Analysis for Critical Infrastructures Priorities</vt:lpstr>
      <vt:lpstr>Current state of Critical Infrastructure Interdependency</vt:lpstr>
      <vt:lpstr>Current state of Critical Infrastructure Cyber Security</vt:lpstr>
      <vt:lpstr>Current State of Critical Infrastructure Policy</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Constant Amos</dc:creator>
  <cp:lastModifiedBy>Constant Amos</cp:lastModifiedBy>
  <cp:revision>25</cp:revision>
  <dcterms:created xsi:type="dcterms:W3CDTF">2018-11-30T16:09:36Z</dcterms:created>
  <dcterms:modified xsi:type="dcterms:W3CDTF">2018-11-30T21:48:52Z</dcterms:modified>
</cp:coreProperties>
</file>